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57"/>
  </p:notesMasterIdLst>
  <p:sldIdLst>
    <p:sldId id="311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8" r:id="rId25"/>
    <p:sldId id="288" r:id="rId26"/>
    <p:sldId id="287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D59"/>
    <a:srgbClr val="660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0768" autoAdjust="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ED9DB-9030-4B89-B487-BBCD249F679A}" type="doc">
      <dgm:prSet loTypeId="urn:microsoft.com/office/officeart/2008/layout/PictureStrips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F5816D2-5616-4AE3-B5D2-0CE0C4930AD7}">
      <dgm:prSet phldrT="[Text]" custT="1"/>
      <dgm:spPr/>
      <dgm:t>
        <a:bodyPr/>
        <a:lstStyle/>
        <a:p>
          <a:pPr algn="just"/>
          <a:r>
            <a:rPr lang="en-US" sz="1800" b="1" dirty="0" smtClean="0">
              <a:solidFill>
                <a:srgbClr val="0070C0"/>
              </a:solidFill>
            </a:rPr>
            <a:t>Nonfederal entities new guidance will be effective for all federal awards or funding increments provided after 12/26/14.</a:t>
          </a:r>
          <a:r>
            <a:rPr lang="en-US" sz="2000" dirty="0" smtClean="0"/>
            <a:t> </a:t>
          </a:r>
          <a:endParaRPr lang="en-US" sz="2000" dirty="0"/>
        </a:p>
      </dgm:t>
    </dgm:pt>
    <dgm:pt modelId="{7EC93F3E-76BB-4240-A975-67AF5953DD13}" type="parTrans" cxnId="{C18A765E-AB26-497C-AA16-7D466CEC71FB}">
      <dgm:prSet/>
      <dgm:spPr/>
      <dgm:t>
        <a:bodyPr/>
        <a:lstStyle/>
        <a:p>
          <a:endParaRPr lang="en-US"/>
        </a:p>
      </dgm:t>
    </dgm:pt>
    <dgm:pt modelId="{2620E5AC-FD47-4899-B356-5BB92730C088}" type="sibTrans" cxnId="{C18A765E-AB26-497C-AA16-7D466CEC71FB}">
      <dgm:prSet/>
      <dgm:spPr/>
      <dgm:t>
        <a:bodyPr/>
        <a:lstStyle/>
        <a:p>
          <a:endParaRPr lang="en-US"/>
        </a:p>
      </dgm:t>
    </dgm:pt>
    <dgm:pt modelId="{3B864C77-7D71-4B5A-B332-FD335595A2FA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New guidance Subpart F will apply to audits of FY BEGINNING ON or AFTER 12/26/14. Early implementation NOT PERMITTED.</a:t>
          </a:r>
          <a:endParaRPr lang="en-US" sz="1800" b="1" dirty="0">
            <a:solidFill>
              <a:srgbClr val="0070C0"/>
            </a:solidFill>
          </a:endParaRPr>
        </a:p>
      </dgm:t>
    </dgm:pt>
    <dgm:pt modelId="{6A0A24D8-449D-4EF0-B9E6-2166A11C0D0E}" type="parTrans" cxnId="{982E85EE-A7FC-437A-A04B-E40558750831}">
      <dgm:prSet/>
      <dgm:spPr/>
      <dgm:t>
        <a:bodyPr/>
        <a:lstStyle/>
        <a:p>
          <a:endParaRPr lang="en-US"/>
        </a:p>
      </dgm:t>
    </dgm:pt>
    <dgm:pt modelId="{7B1FD4F8-8D1F-4B21-BC0E-E92539099105}" type="sibTrans" cxnId="{982E85EE-A7FC-437A-A04B-E40558750831}">
      <dgm:prSet/>
      <dgm:spPr/>
      <dgm:t>
        <a:bodyPr/>
        <a:lstStyle/>
        <a:p>
          <a:endParaRPr lang="en-US"/>
        </a:p>
      </dgm:t>
    </dgm:pt>
    <dgm:pt modelId="{525AB701-8A8E-4402-9080-AE12618D13C5}" type="pres">
      <dgm:prSet presAssocID="{F52ED9DB-9030-4B89-B487-BBCD249F6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D0BC68-BFC4-4A1D-A214-DB42403A6ADB}" type="pres">
      <dgm:prSet presAssocID="{DF5816D2-5616-4AE3-B5D2-0CE0C4930AD7}" presName="composite" presStyleCnt="0"/>
      <dgm:spPr/>
    </dgm:pt>
    <dgm:pt modelId="{0D45C273-EC7A-4CEA-B644-ACBAEDFE54B5}" type="pres">
      <dgm:prSet presAssocID="{DF5816D2-5616-4AE3-B5D2-0CE0C4930AD7}" presName="rect1" presStyleLbl="trAlignAcc1" presStyleIdx="0" presStyleCnt="2" custScaleY="55931" custLinFactNeighborX="1042" custLinFactNeighborY="9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42EAB-73E1-4C7F-B444-B9C27BEE64A8}" type="pres">
      <dgm:prSet presAssocID="{DF5816D2-5616-4AE3-B5D2-0CE0C4930AD7}" presName="rect2" presStyleLbl="fgImgPlace1" presStyleIdx="0" presStyleCnt="2" custScaleY="57391" custLinFactNeighborX="-1138" custLinFactNeighborY="1490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softEdge rad="31750"/>
        </a:effectLst>
      </dgm:spPr>
    </dgm:pt>
    <dgm:pt modelId="{6A8F4647-7E31-4454-92FE-E0874E0FC25B}" type="pres">
      <dgm:prSet presAssocID="{2620E5AC-FD47-4899-B356-5BB92730C088}" presName="sibTrans" presStyleCnt="0"/>
      <dgm:spPr/>
    </dgm:pt>
    <dgm:pt modelId="{18AB764F-1EB5-4AC9-95E1-77A5782E528E}" type="pres">
      <dgm:prSet presAssocID="{3B864C77-7D71-4B5A-B332-FD335595A2FA}" presName="composite" presStyleCnt="0"/>
      <dgm:spPr/>
    </dgm:pt>
    <dgm:pt modelId="{47D7AA91-8B5C-4C94-98FA-323545434E5F}" type="pres">
      <dgm:prSet presAssocID="{3B864C77-7D71-4B5A-B332-FD335595A2FA}" presName="rect1" presStyleLbl="trAlignAcc1" presStyleIdx="1" presStyleCnt="2" custScaleY="5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837D4-56C7-43A0-86E3-38D3452A9171}" type="pres">
      <dgm:prSet presAssocID="{3B864C77-7D71-4B5A-B332-FD335595A2FA}" presName="rect2" presStyleLbl="fgImgPlace1" presStyleIdx="1" presStyleCnt="2" custScaleX="128969" custScaleY="66928" custLinFactNeighborX="-143" custLinFactNeighborY="6556"/>
      <dgm:spPr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427" r="7522" b="4714"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BB161CEC-FF9A-47B9-8AA6-23F634FC155A}" type="presOf" srcId="{F52ED9DB-9030-4B89-B487-BBCD249F679A}" destId="{525AB701-8A8E-4402-9080-AE12618D13C5}" srcOrd="0" destOrd="0" presId="urn:microsoft.com/office/officeart/2008/layout/PictureStrips"/>
    <dgm:cxn modelId="{13142670-7B43-47D3-A4C1-A92F4AFF0B47}" type="presOf" srcId="{DF5816D2-5616-4AE3-B5D2-0CE0C4930AD7}" destId="{0D45C273-EC7A-4CEA-B644-ACBAEDFE54B5}" srcOrd="0" destOrd="0" presId="urn:microsoft.com/office/officeart/2008/layout/PictureStrips"/>
    <dgm:cxn modelId="{ED02EBE8-B081-4E82-8435-BE52454B4FEA}" type="presOf" srcId="{3B864C77-7D71-4B5A-B332-FD335595A2FA}" destId="{47D7AA91-8B5C-4C94-98FA-323545434E5F}" srcOrd="0" destOrd="0" presId="urn:microsoft.com/office/officeart/2008/layout/PictureStrips"/>
    <dgm:cxn modelId="{982E85EE-A7FC-437A-A04B-E40558750831}" srcId="{F52ED9DB-9030-4B89-B487-BBCD249F679A}" destId="{3B864C77-7D71-4B5A-B332-FD335595A2FA}" srcOrd="1" destOrd="0" parTransId="{6A0A24D8-449D-4EF0-B9E6-2166A11C0D0E}" sibTransId="{7B1FD4F8-8D1F-4B21-BC0E-E92539099105}"/>
    <dgm:cxn modelId="{C18A765E-AB26-497C-AA16-7D466CEC71FB}" srcId="{F52ED9DB-9030-4B89-B487-BBCD249F679A}" destId="{DF5816D2-5616-4AE3-B5D2-0CE0C4930AD7}" srcOrd="0" destOrd="0" parTransId="{7EC93F3E-76BB-4240-A975-67AF5953DD13}" sibTransId="{2620E5AC-FD47-4899-B356-5BB92730C088}"/>
    <dgm:cxn modelId="{FA6A5BB9-510E-4376-9ADD-C7DAAA1A7B9E}" type="presParOf" srcId="{525AB701-8A8E-4402-9080-AE12618D13C5}" destId="{35D0BC68-BFC4-4A1D-A214-DB42403A6ADB}" srcOrd="0" destOrd="0" presId="urn:microsoft.com/office/officeart/2008/layout/PictureStrips"/>
    <dgm:cxn modelId="{737536A6-2BC8-4670-90E1-EEDBA39B2AD7}" type="presParOf" srcId="{35D0BC68-BFC4-4A1D-A214-DB42403A6ADB}" destId="{0D45C273-EC7A-4CEA-B644-ACBAEDFE54B5}" srcOrd="0" destOrd="0" presId="urn:microsoft.com/office/officeart/2008/layout/PictureStrips"/>
    <dgm:cxn modelId="{D66E6160-8070-410B-BC58-848037E07EFE}" type="presParOf" srcId="{35D0BC68-BFC4-4A1D-A214-DB42403A6ADB}" destId="{FED42EAB-73E1-4C7F-B444-B9C27BEE64A8}" srcOrd="1" destOrd="0" presId="urn:microsoft.com/office/officeart/2008/layout/PictureStrips"/>
    <dgm:cxn modelId="{7533DEBB-7426-4E16-9C46-A9DCFC854359}" type="presParOf" srcId="{525AB701-8A8E-4402-9080-AE12618D13C5}" destId="{6A8F4647-7E31-4454-92FE-E0874E0FC25B}" srcOrd="1" destOrd="0" presId="urn:microsoft.com/office/officeart/2008/layout/PictureStrips"/>
    <dgm:cxn modelId="{62E835CA-49A4-41FA-8BA3-678A0CA19C2F}" type="presParOf" srcId="{525AB701-8A8E-4402-9080-AE12618D13C5}" destId="{18AB764F-1EB5-4AC9-95E1-77A5782E528E}" srcOrd="2" destOrd="0" presId="urn:microsoft.com/office/officeart/2008/layout/PictureStrips"/>
    <dgm:cxn modelId="{DC0BDA4D-B76F-4868-9A0F-F95310DF26CA}" type="presParOf" srcId="{18AB764F-1EB5-4AC9-95E1-77A5782E528E}" destId="{47D7AA91-8B5C-4C94-98FA-323545434E5F}" srcOrd="0" destOrd="0" presId="urn:microsoft.com/office/officeart/2008/layout/PictureStrips"/>
    <dgm:cxn modelId="{6166D547-C124-423F-AD6C-D7EF4F113D76}" type="presParOf" srcId="{18AB764F-1EB5-4AC9-95E1-77A5782E528E}" destId="{D40837D4-56C7-43A0-86E3-38D3452A91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C273-EC7A-4CEA-B644-ACBAEDFE54B5}">
      <dsp:nvSpPr>
        <dsp:cNvPr id="0" name=""/>
        <dsp:cNvSpPr/>
      </dsp:nvSpPr>
      <dsp:spPr>
        <a:xfrm>
          <a:off x="441196" y="929127"/>
          <a:ext cx="6455306" cy="1128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373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Nonfederal entities new guidance will be effective for all federal awards or funding increments provided after 12/26/14.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41196" y="929127"/>
        <a:ext cx="6455306" cy="1128286"/>
      </dsp:txXfrm>
    </dsp:sp>
    <dsp:sp modelId="{FED42EAB-73E1-4C7F-B444-B9C27BEE64A8}">
      <dsp:nvSpPr>
        <dsp:cNvPr id="0" name=""/>
        <dsp:cNvSpPr/>
      </dsp:nvSpPr>
      <dsp:spPr>
        <a:xfrm>
          <a:off x="88891" y="768086"/>
          <a:ext cx="1412098" cy="12156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noFill/>
          <a:prstDash val="solid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AA91-8B5C-4C94-98FA-323545434E5F}">
      <dsp:nvSpPr>
        <dsp:cNvPr id="0" name=""/>
        <dsp:cNvSpPr/>
      </dsp:nvSpPr>
      <dsp:spPr>
        <a:xfrm>
          <a:off x="476199" y="2480349"/>
          <a:ext cx="6455306" cy="11312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37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New guidance Subpart F will apply to audits of FY BEGINNING ON or AFTER 12/26/14. Early implementation NOT PERMITTED.</a:t>
          </a:r>
          <a:endParaRPr lang="en-US" sz="1800" b="1" kern="1200" dirty="0">
            <a:solidFill>
              <a:srgbClr val="0070C0"/>
            </a:solidFill>
          </a:endParaRPr>
        </a:p>
      </dsp:txBody>
      <dsp:txXfrm>
        <a:off x="476199" y="2480349"/>
        <a:ext cx="6455306" cy="1131232"/>
      </dsp:txXfrm>
    </dsp:sp>
    <dsp:sp modelId="{D40837D4-56C7-43A0-86E3-38D3452A9171}">
      <dsp:nvSpPr>
        <dsp:cNvPr id="0" name=""/>
        <dsp:cNvSpPr/>
      </dsp:nvSpPr>
      <dsp:spPr>
        <a:xfrm>
          <a:off x="674" y="2235060"/>
          <a:ext cx="1821169" cy="1417633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427" r="7522" b="4714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F5C699-E60D-4AE1-B999-CC88FF12BF5B}" type="datetimeFigureOut">
              <a:rPr lang="en-US"/>
              <a:pPr>
                <a:defRPr/>
              </a:pPr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0C5AE6-0BC8-4C19-A79F-B82BECAC1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5DB3-7EDD-4C84-BD6F-80C3FC47CDDF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A9D4AB69-78AA-4598-AC4B-DF093B3D3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45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A822-A629-4ACB-BB5B-F01775532E1F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BF43724-37FE-4E26-BA04-0FABB23B1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DFD8-AB72-4CA4-93C3-A188C529988D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F7B72EF-6FDA-4475-A683-124CB113E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7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A6A1-B146-43C3-A7DE-4075481633A9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FC67CF3-2D33-498F-B86A-343759EBF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0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52B0-D5BC-4E45-8F8B-9E6666350D25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B48602E-5717-4A5B-8BF4-CF69FFDBE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51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A257-59FF-4810-AFFB-89CBCB6151C4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045FB87-1C3C-4617-BF28-DD2A88BE5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1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0B81-E5B2-4769-AA7D-A2E137360FFB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F37A1-6F4E-4861-BA68-91D547C00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8149-3609-4D8B-AA4E-F77E59C4EA27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43053-0F65-4C08-8EC9-9063ADF0C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BEB4-52D8-4345-8941-BA1F6A1D6030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6A612-B5FD-47C8-AC46-297269DD7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3FE4-D248-43C6-9580-21E1D64C6346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F43AC16-51F0-4479-8883-F14B96E8C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45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969E-BF2A-4DC2-A8CF-37B03FF65EC6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24C08-4E79-436A-AECB-7592E648C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0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7972-AE58-4101-8FF9-68FA664A4065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C3A7-E6C4-475D-ACBD-D8B1459D9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36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C9DB-8D7D-4BE9-9F19-D8F68E88476F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3C30-87EF-485C-9F22-8EB538659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3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1910-6FC4-45B4-821E-07FD441902AA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A4E73-1B7A-426C-8E56-5A389D6BC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53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47FD-D312-428D-AA4E-6C7DF925C98F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FD931-58D3-4F5A-9C61-9FABB58A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2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5198-CACD-46DE-8448-5CD1AB10694E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E8F51D1-2038-463D-90AB-C2E96463C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82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  <a:gd name="T12" fmla="*/ 0 w 22"/>
                <a:gd name="T13" fmla="*/ 0 h 136"/>
                <a:gd name="T14" fmla="*/ 22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  <a:gd name="T14" fmla="*/ 0 w 140"/>
                <a:gd name="T15" fmla="*/ 0 h 504"/>
                <a:gd name="T16" fmla="*/ 140 w 140"/>
                <a:gd name="T1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  <a:gd name="T16" fmla="*/ 0 w 132"/>
                <a:gd name="T17" fmla="*/ 0 h 308"/>
                <a:gd name="T18" fmla="*/ 132 w 132"/>
                <a:gd name="T1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  <a:gd name="T8" fmla="*/ 0 w 37"/>
                <a:gd name="T9" fmla="*/ 0 h 79"/>
                <a:gd name="T10" fmla="*/ 37 w 37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  <a:gd name="T22" fmla="*/ 0 w 178"/>
                <a:gd name="T23" fmla="*/ 0 h 722"/>
                <a:gd name="T24" fmla="*/ 178 w 178"/>
                <a:gd name="T2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  <a:gd name="T20" fmla="*/ 0 w 23"/>
                <a:gd name="T21" fmla="*/ 0 h 635"/>
                <a:gd name="T22" fmla="*/ 23 w 23"/>
                <a:gd name="T23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  <a:gd name="T12" fmla="*/ 0 w 17"/>
                <a:gd name="T13" fmla="*/ 0 h 107"/>
                <a:gd name="T14" fmla="*/ 17 w 17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  <a:gd name="T20" fmla="*/ 0 w 41"/>
                <a:gd name="T21" fmla="*/ 0 h 222"/>
                <a:gd name="T22" fmla="*/ 41 w 41"/>
                <a:gd name="T2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  <a:gd name="T34" fmla="*/ 0 w 450"/>
                <a:gd name="T35" fmla="*/ 0 h 878"/>
                <a:gd name="T36" fmla="*/ 450 w 450"/>
                <a:gd name="T37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  <a:gd name="T8" fmla="*/ 0 w 35"/>
                <a:gd name="T9" fmla="*/ 0 h 73"/>
                <a:gd name="T10" fmla="*/ 35 w 35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  <a:gd name="T12" fmla="*/ 0 w 8"/>
                <a:gd name="T13" fmla="*/ 0 h 48"/>
                <a:gd name="T14" fmla="*/ 8 w 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  <a:gd name="T16" fmla="*/ 0 w 52"/>
                <a:gd name="T17" fmla="*/ 0 h 135"/>
                <a:gd name="T18" fmla="*/ 52 w 52"/>
                <a:gd name="T1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  <a:gd name="T30" fmla="*/ 0 w 103"/>
                <a:gd name="T31" fmla="*/ 0 h 920"/>
                <a:gd name="T32" fmla="*/ 103 w 103"/>
                <a:gd name="T33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  <a:gd name="T16" fmla="*/ 0 w 88"/>
                <a:gd name="T17" fmla="*/ 0 h 330"/>
                <a:gd name="T18" fmla="*/ 88 w 88"/>
                <a:gd name="T1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  <a:gd name="T16" fmla="*/ 0 w 90"/>
                <a:gd name="T17" fmla="*/ 0 h 207"/>
                <a:gd name="T18" fmla="*/ 90 w 90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  <a:gd name="T22" fmla="*/ 0 w 115"/>
                <a:gd name="T23" fmla="*/ 0 h 467"/>
                <a:gd name="T24" fmla="*/ 115 w 115"/>
                <a:gd name="T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  <a:gd name="T26" fmla="*/ 0 w 36"/>
                <a:gd name="T27" fmla="*/ 0 h 633"/>
                <a:gd name="T28" fmla="*/ 36 w 36"/>
                <a:gd name="T29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  <a:gd name="T8" fmla="*/ 0 w 28"/>
                <a:gd name="T9" fmla="*/ 0 h 59"/>
                <a:gd name="T10" fmla="*/ 28 w 28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  <a:gd name="T14" fmla="*/ 0 w 17"/>
                <a:gd name="T15" fmla="*/ 0 h 107"/>
                <a:gd name="T16" fmla="*/ 17 w 1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  <a:gd name="T32" fmla="*/ 0 w 294"/>
                <a:gd name="T33" fmla="*/ 0 h 568"/>
                <a:gd name="T34" fmla="*/ 294 w 294"/>
                <a:gd name="T3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  <a:gd name="T8" fmla="*/ 0 w 25"/>
                <a:gd name="T9" fmla="*/ 0 h 53"/>
                <a:gd name="T10" fmla="*/ 25 w 25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  <a:gd name="T16" fmla="*/ 0 w 29"/>
                <a:gd name="T17" fmla="*/ 0 h 141"/>
                <a:gd name="T18" fmla="*/ 29 w 29"/>
                <a:gd name="T1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  <a:gd name="T14" fmla="*/ 0 w 8"/>
                <a:gd name="T15" fmla="*/ 0 h 48"/>
                <a:gd name="T16" fmla="*/ 8 w 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  <a:gd name="T16" fmla="*/ 0 w 44"/>
                <a:gd name="T17" fmla="*/ 0 h 111"/>
                <a:gd name="T18" fmla="*/ 44 w 44"/>
                <a:gd name="T1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5184D-6F21-4E0A-AF5F-7540B2FBD1C5}" type="datetimeFigureOut">
              <a:rPr lang="en-US"/>
              <a:pPr>
                <a:defRPr/>
              </a:pPr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</a:lstStyle>
          <a:p>
            <a:fld id="{79D5CAD2-BD65-4C09-A323-4678C6E800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074863"/>
            <a:ext cx="6591300" cy="17351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Sections of the Compliance Supplement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  <a:endParaRPr lang="en-US" altLang="en-US" b="1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885950" y="1757363"/>
            <a:ext cx="6819900" cy="4719637"/>
          </a:xfrm>
        </p:spPr>
        <p:txBody>
          <a:bodyPr/>
          <a:lstStyle/>
          <a:p>
            <a:pPr marL="576263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1 – Background, Purpose, and Applicability </a:t>
            </a:r>
          </a:p>
          <a:p>
            <a:pPr marL="914400" lvl="2"/>
            <a:r>
              <a:rPr lang="en-US" altLang="en-US" sz="2600" b="1" dirty="0" smtClean="0"/>
              <a:t>Background – why the CS</a:t>
            </a:r>
          </a:p>
          <a:p>
            <a:pPr marL="914400" lvl="2"/>
            <a:r>
              <a:rPr lang="en-US" altLang="en-US" sz="2600" b="1" dirty="0" smtClean="0"/>
              <a:t>Purpose and Applicability</a:t>
            </a:r>
          </a:p>
          <a:p>
            <a:pPr marL="914400" lvl="2"/>
            <a:r>
              <a:rPr lang="en-US" altLang="en-US" sz="2600" b="1" dirty="0" smtClean="0"/>
              <a:t>Overview of the CS</a:t>
            </a:r>
          </a:p>
          <a:p>
            <a:pPr marL="914400" lvl="2"/>
            <a:r>
              <a:rPr lang="en-US" altLang="en-US" sz="2600" b="1" dirty="0" smtClean="0"/>
              <a:t>Technical Information</a:t>
            </a:r>
          </a:p>
          <a:p>
            <a:pPr marL="914400" lvl="2"/>
            <a:r>
              <a:rPr lang="en-US" altLang="en-US" sz="2600" b="1" dirty="0" smtClean="0"/>
              <a:t>How to obtain additional Guidance</a:t>
            </a:r>
          </a:p>
          <a:p>
            <a:pPr lvl="1"/>
            <a:endParaRPr lang="en-US" altLang="en-US" sz="26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85950" y="1757363"/>
            <a:ext cx="6819900" cy="4719637"/>
          </a:xfrm>
        </p:spPr>
        <p:txBody>
          <a:bodyPr rtlCol="0">
            <a:normAutofit/>
          </a:bodyPr>
          <a:lstStyle/>
          <a:p>
            <a:pPr marL="576263"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Matrix of Compliance Requirements </a:t>
            </a:r>
          </a:p>
          <a:p>
            <a:pPr marL="804863"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identify the compliance requirements that applies</a:t>
            </a:r>
          </a:p>
          <a:p>
            <a:pPr marL="804863"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– What the 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“Y”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means???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724400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1524000"/>
            <a:ext cx="8593137" cy="5029200"/>
          </a:xfrm>
        </p:spPr>
      </p:pic>
      <p:sp>
        <p:nvSpPr>
          <p:cNvPr id="6" name="Oval 5"/>
          <p:cNvSpPr/>
          <p:nvPr/>
        </p:nvSpPr>
        <p:spPr>
          <a:xfrm>
            <a:off x="2667000" y="2209800"/>
            <a:ext cx="609600" cy="434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2209800"/>
            <a:ext cx="609600" cy="4343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44688" y="623888"/>
            <a:ext cx="65897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smtClean="0"/>
              <a:t>Important Sections of the CS</a:t>
            </a:r>
            <a:endParaRPr lang="en-US" altLang="en-US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447800" y="1757363"/>
            <a:ext cx="7258050" cy="4719637"/>
          </a:xfrm>
        </p:spPr>
        <p:txBody>
          <a:bodyPr/>
          <a:lstStyle/>
          <a:p>
            <a:pPr marL="576263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3 – Compliance Requirements (CR)</a:t>
            </a:r>
          </a:p>
          <a:p>
            <a:pPr lvl="2" algn="just"/>
            <a:r>
              <a:rPr lang="en-US" altLang="en-US" sz="2600" b="1" dirty="0" smtClean="0"/>
              <a:t>Provides generic audit objectives and audit procedures to most of the compliance requirements.</a:t>
            </a:r>
          </a:p>
          <a:p>
            <a:pPr lvl="2" algn="just"/>
            <a:r>
              <a:rPr lang="en-US" altLang="en-US" sz="2600" b="1" dirty="0" smtClean="0"/>
              <a:t>Administrative Requirements:</a:t>
            </a:r>
          </a:p>
          <a:p>
            <a:pPr marL="1430338" lvl="3" algn="just"/>
            <a:r>
              <a:rPr lang="en-US" altLang="en-US" sz="2400" b="1" dirty="0" smtClean="0"/>
              <a:t>A-102 – Common Rule - “Uniform Administrative Requirements for Grants and Cooperative Agreements to State and Local Governments”</a:t>
            </a:r>
          </a:p>
          <a:p>
            <a:pPr lvl="1"/>
            <a:endParaRPr lang="en-US" altLang="en-US" sz="26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524000" y="1757363"/>
            <a:ext cx="7181850" cy="4719637"/>
          </a:xfrm>
        </p:spPr>
        <p:txBody>
          <a:bodyPr/>
          <a:lstStyle/>
          <a:p>
            <a:pPr marL="576263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3 – Compliance Requirements (CR) </a:t>
            </a:r>
          </a:p>
          <a:p>
            <a:pPr lvl="2" algn="just"/>
            <a:r>
              <a:rPr lang="en-US" altLang="en-US" sz="2600" b="1" dirty="0" smtClean="0"/>
              <a:t>Administrative Requirements:</a:t>
            </a:r>
          </a:p>
          <a:p>
            <a:pPr marL="1430338" lvl="3" algn="just"/>
            <a:r>
              <a:rPr lang="en-US" altLang="en-US" sz="2400" b="1" dirty="0" smtClean="0"/>
              <a:t>A-110 – 2 CFR part 215 - “Uniform Administrative Requirements for Grants and Agreements with Institutions of Higher Education, Hospitals, and Other Non-Profit Organizations.” </a:t>
            </a:r>
          </a:p>
          <a:p>
            <a:pPr marL="1430338" lvl="3"/>
            <a:r>
              <a:rPr lang="en-US" altLang="en-US" sz="2400" b="1" dirty="0" smtClean="0"/>
              <a:t>Others included in part 4 &amp; 5 of CS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39700"/>
            <a:ext cx="73120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13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4136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914400" y="1757363"/>
            <a:ext cx="7791450" cy="4719637"/>
          </a:xfrm>
        </p:spPr>
        <p:txBody>
          <a:bodyPr/>
          <a:lstStyle/>
          <a:p>
            <a:pPr marL="398463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4 – Agency Program Requirements </a:t>
            </a:r>
          </a:p>
          <a:p>
            <a:pPr marL="914400" lvl="2" indent="-346075" algn="just"/>
            <a:r>
              <a:rPr lang="en-US" altLang="en-US" sz="2800" b="1" dirty="0" smtClean="0"/>
              <a:t>Provides:</a:t>
            </a:r>
          </a:p>
          <a:p>
            <a:pPr marL="1371600" lvl="3" indent="-398463" algn="just"/>
            <a:r>
              <a:rPr lang="en-US" altLang="en-US" sz="2600" b="1" dirty="0" smtClean="0"/>
              <a:t>program objectives and procedures for each federal program included in the CS (except R&amp;D and SFA)</a:t>
            </a:r>
          </a:p>
          <a:p>
            <a:pPr marL="1371600" lvl="3" indent="-398463" algn="just"/>
            <a:r>
              <a:rPr lang="en-US" altLang="en-US" sz="2600" b="1" dirty="0" smtClean="0"/>
              <a:t>Information about compliance requirements specific to a program.</a:t>
            </a:r>
          </a:p>
          <a:p>
            <a:pPr marL="1371600" lvl="3" indent="-398463" algn="just"/>
            <a:r>
              <a:rPr lang="en-US" altLang="en-US" sz="2600" b="1" dirty="0" smtClean="0"/>
              <a:t>Other Information</a:t>
            </a:r>
          </a:p>
          <a:p>
            <a:pPr lvl="2" algn="just"/>
            <a:endParaRPr lang="en-US" altLang="en-US" sz="22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smtClean="0"/>
              <a:t>Compliance Supplement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86650" cy="4010025"/>
          </a:xfrm>
        </p:spPr>
        <p:txBody>
          <a:bodyPr/>
          <a:lstStyle/>
          <a:p>
            <a:r>
              <a:rPr lang="en-US" altLang="en-US" sz="2800" b="1" dirty="0" smtClean="0"/>
              <a:t>What is the Compliance Supplement</a:t>
            </a:r>
          </a:p>
          <a:p>
            <a:r>
              <a:rPr lang="en-US" altLang="en-US" sz="2800" b="1" dirty="0" smtClean="0"/>
              <a:t>Important sections of the CS</a:t>
            </a:r>
          </a:p>
          <a:p>
            <a:r>
              <a:rPr lang="en-US" altLang="en-US" sz="2800" b="1" dirty="0" smtClean="0"/>
              <a:t>For what should or should not be </a:t>
            </a:r>
            <a:r>
              <a:rPr lang="en-US" altLang="en-US" sz="2800" b="1" dirty="0" smtClean="0"/>
              <a:t>used</a:t>
            </a:r>
          </a:p>
          <a:p>
            <a:r>
              <a:rPr lang="en-US" altLang="en-US" sz="2800" b="1" dirty="0" smtClean="0"/>
              <a:t>New Information for CS 2015</a:t>
            </a:r>
            <a:endParaRPr lang="en-US" altLang="en-US" sz="2800" b="1" dirty="0" smtClean="0"/>
          </a:p>
          <a:p>
            <a:endParaRPr lang="en-US" alt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4480355"/>
            <a:ext cx="3886200" cy="2057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660DAF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  <a:cs typeface="+mn-cs"/>
              </a:rPr>
              <a:t>COMPLIANCE SUPPLEMENT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757363"/>
            <a:ext cx="7715250" cy="4719637"/>
          </a:xfrm>
        </p:spPr>
        <p:txBody>
          <a:bodyPr rtlCol="0">
            <a:normAutofit lnSpcReduction="10000"/>
          </a:bodyPr>
          <a:lstStyle/>
          <a:p>
            <a:pPr marL="398463"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– Agency Program Requirements </a:t>
            </a:r>
          </a:p>
          <a:p>
            <a:pPr marL="804863" lvl="2" indent="-34766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Whenever on the following CR are applicable to a program included in the CS, this part provides specifics of the requirements: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– Activities Allowed or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Unallowed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– Eligibility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 – Matching, Level of Effort, &amp; Earmarking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 – Reporting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– Special Tests and Provisions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838200" y="1757363"/>
            <a:ext cx="7867650" cy="4719637"/>
          </a:xfrm>
        </p:spPr>
        <p:txBody>
          <a:bodyPr/>
          <a:lstStyle/>
          <a:p>
            <a:pPr marL="398463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4 – Agency Program Requirements </a:t>
            </a:r>
          </a:p>
          <a:p>
            <a:pPr marL="804863" lvl="2" indent="-347663" algn="just"/>
            <a:r>
              <a:rPr lang="en-US" altLang="en-US" sz="2600" b="1" dirty="0" smtClean="0"/>
              <a:t>The other nine CR generally are not specific to a program, and therefore, are not included in this part.</a:t>
            </a:r>
          </a:p>
          <a:p>
            <a:pPr marL="804863" lvl="2" indent="-347663" algn="just"/>
            <a:r>
              <a:rPr lang="en-US" altLang="en-US" sz="2600" b="1" dirty="0" smtClean="0"/>
              <a:t>Descriptions of CR included in parts 3 &amp; 4 are generally a summary of actual CR. Refer to laws and regulations referenced to obtain complete information.</a:t>
            </a:r>
          </a:p>
          <a:p>
            <a:pPr lvl="3" algn="just"/>
            <a:endParaRPr lang="en-US" altLang="en-US" sz="2000" b="1" dirty="0" smtClean="0"/>
          </a:p>
          <a:p>
            <a:pPr lvl="2" algn="just"/>
            <a:endParaRPr lang="en-US" altLang="en-US" sz="22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62000" y="1757363"/>
            <a:ext cx="7943850" cy="4719637"/>
          </a:xfrm>
        </p:spPr>
        <p:txBody>
          <a:bodyPr/>
          <a:lstStyle/>
          <a:p>
            <a:pPr marL="515938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4 – Agency Program Requirements </a:t>
            </a:r>
          </a:p>
          <a:p>
            <a:pPr marL="914400" lvl="2" indent="-338138" algn="just"/>
            <a:r>
              <a:rPr lang="en-US" altLang="en-US" sz="2600" b="1" dirty="0" smtClean="0"/>
              <a:t>What happens to RD&amp;A and SFA?</a:t>
            </a:r>
          </a:p>
          <a:p>
            <a:pPr marL="1262063" lvl="3" indent="-347663" algn="just"/>
            <a:r>
              <a:rPr lang="en-US" altLang="en-US" sz="2400" b="1" dirty="0" smtClean="0"/>
              <a:t>Part 5 is the equivalent of Part 4 for these programs.</a:t>
            </a:r>
          </a:p>
          <a:p>
            <a:pPr marL="1262063" lvl="3" indent="-347663" algn="just"/>
            <a:r>
              <a:rPr lang="en-US" altLang="en-US" sz="2400" b="1" dirty="0" smtClean="0"/>
              <a:t>Auditors will need to consider information provided in Parts 2, 3 and 5 to develop the audit programs.</a:t>
            </a:r>
          </a:p>
          <a:p>
            <a:pPr lvl="3" algn="just"/>
            <a:endParaRPr lang="en-US" altLang="en-US" sz="2000" b="1" dirty="0" smtClean="0"/>
          </a:p>
          <a:p>
            <a:pPr lvl="2" algn="just"/>
            <a:endParaRPr lang="en-US" altLang="en-US" sz="22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3120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9564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3628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31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962400" y="67056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4136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73120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3120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074863"/>
            <a:ext cx="6591300" cy="1468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Compliance Supplement?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7212013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261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371600" y="1757363"/>
            <a:ext cx="7334250" cy="4719637"/>
          </a:xfrm>
        </p:spPr>
        <p:txBody>
          <a:bodyPr/>
          <a:lstStyle/>
          <a:p>
            <a:pPr marL="515938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5 – Cluster of Programs </a:t>
            </a:r>
          </a:p>
          <a:p>
            <a:pPr marL="804863" lvl="2" algn="just"/>
            <a:r>
              <a:rPr lang="en-US" altLang="en-US" sz="2600" b="1" dirty="0" smtClean="0"/>
              <a:t>Defined by Circular A-133 §___.105:</a:t>
            </a:r>
          </a:p>
          <a:p>
            <a:pPr marL="1201738" lvl="3" indent="-287338" algn="just"/>
            <a:r>
              <a:rPr lang="en-US" altLang="en-US" sz="2400" b="1" dirty="0" smtClean="0"/>
              <a:t>Federal programs with different CFDA numbers that are defined as a cluster of programs because they are closely related programs that share common compliance requirements.</a:t>
            </a:r>
          </a:p>
          <a:p>
            <a:pPr marL="914400" lvl="2" algn="just"/>
            <a:r>
              <a:rPr lang="en-US" altLang="en-US" sz="2600" b="1" dirty="0" smtClean="0"/>
              <a:t>Identifies R&amp;D and SFA programs.</a:t>
            </a:r>
          </a:p>
          <a:p>
            <a:pPr marL="914400" lvl="2" algn="just"/>
            <a:r>
              <a:rPr lang="en-US" altLang="en-US" sz="2600" b="1" dirty="0" smtClean="0"/>
              <a:t>Defines other programs not included in the CS.</a:t>
            </a:r>
          </a:p>
          <a:p>
            <a:pPr lvl="3" algn="just"/>
            <a:endParaRPr lang="en-US" altLang="en-US" sz="2000" b="1" dirty="0" smtClean="0"/>
          </a:p>
          <a:p>
            <a:pPr lvl="2" algn="just"/>
            <a:endParaRPr lang="en-US" altLang="en-US" sz="22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74136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7464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73628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73628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726122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736282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9056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620000" cy="900112"/>
          </a:xfrm>
        </p:spPr>
        <p:txBody>
          <a:bodyPr/>
          <a:lstStyle/>
          <a:p>
            <a:r>
              <a:rPr lang="en-US" altLang="en-US" sz="3200" b="1" dirty="0" smtClean="0"/>
              <a:t>What is the Compliance Supplement?</a:t>
            </a:r>
            <a:endParaRPr lang="en-US" altLang="en-US" sz="3200" b="1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600200" y="1757363"/>
            <a:ext cx="7105650" cy="3776662"/>
          </a:xfrm>
        </p:spPr>
        <p:txBody>
          <a:bodyPr/>
          <a:lstStyle/>
          <a:p>
            <a:pPr lvl="1" algn="just"/>
            <a:r>
              <a:rPr lang="en-US" altLang="en-US" sz="2800" b="1" i="1" dirty="0" smtClean="0"/>
              <a:t>“</a:t>
            </a:r>
            <a:r>
              <a:rPr lang="en-US" altLang="en-US" sz="2800" b="1" i="1" dirty="0" smtClean="0"/>
              <a:t>The Compliance Supplement is based on the requirements of the 1996 Amendments and 1997 revisions to OMB Circular A-133, which provide for the issuance of a compliance supplement to assist auditors in performing the required audits.”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1757363"/>
            <a:ext cx="7639050" cy="4719637"/>
          </a:xfrm>
        </p:spPr>
        <p:txBody>
          <a:bodyPr rtlCol="0">
            <a:normAutofit lnSpcReduction="10000"/>
          </a:bodyPr>
          <a:lstStyle/>
          <a:p>
            <a:pPr marL="515938"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– Internal Controls (I/C) </a:t>
            </a:r>
          </a:p>
          <a:p>
            <a:pPr marL="855663" lvl="2" indent="-279400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Describes the objectives and certain characteristics of I/C that, if are in place and working properly, may ensure compliance with program requirements.</a:t>
            </a:r>
          </a:p>
          <a:p>
            <a:pPr marL="855663" lvl="2" indent="-279400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I/C characteristics described are based on the context of the components of I/C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discussed in Internal Control-Integrated Framework (</a:t>
            </a:r>
            <a:r>
              <a:rPr lang="en-US" sz="2600" b="1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Report), published by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Committee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Sponsoring Organizations of the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Treadway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Commission</a:t>
            </a: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371600" y="1757363"/>
            <a:ext cx="7334250" cy="4719637"/>
          </a:xfrm>
        </p:spPr>
        <p:txBody>
          <a:bodyPr/>
          <a:lstStyle/>
          <a:p>
            <a:pPr lvl="1" indent="-344488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6 – Internal Controls (I/C) </a:t>
            </a:r>
          </a:p>
          <a:p>
            <a:pPr marL="1371600" lvl="3" indent="0" algn="just">
              <a:buFont typeface="Wingdings 3" panose="05040102010807070707" pitchFamily="18" charset="2"/>
              <a:buNone/>
            </a:pPr>
            <a:endParaRPr lang="en-US" altLang="en-US" sz="2000" b="1" dirty="0" smtClean="0"/>
          </a:p>
          <a:p>
            <a:pPr lvl="2" algn="just"/>
            <a:endParaRPr lang="en-US" altLang="en-US" sz="2200" b="1" dirty="0" smtClean="0"/>
          </a:p>
        </p:txBody>
      </p:sp>
      <p:pic>
        <p:nvPicPr>
          <p:cNvPr id="604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6860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75152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51522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74644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685800" y="1757363"/>
            <a:ext cx="8020050" cy="4719637"/>
          </a:xfrm>
        </p:spPr>
        <p:txBody>
          <a:bodyPr/>
          <a:lstStyle/>
          <a:p>
            <a:pPr marL="515938" lvl="1"/>
            <a:r>
              <a:rPr lang="en-US" altLang="en-US" sz="2800" b="1" dirty="0" smtClean="0"/>
              <a:t>PART </a:t>
            </a:r>
            <a:r>
              <a:rPr lang="en-US" altLang="en-US" sz="2800" b="1" dirty="0" smtClean="0"/>
              <a:t>7 – Guidance for Auditing Programs not Included in this CS</a:t>
            </a:r>
          </a:p>
          <a:p>
            <a:pPr marL="914400" lvl="2" indent="-338138" algn="just"/>
            <a:r>
              <a:rPr lang="en-US" altLang="en-US" sz="2600" b="1" dirty="0" smtClean="0"/>
              <a:t>Provides guidance to auditors on how identify CR that are applicable for programs not included in the CS for Single Audits and Program Specific Audits when guide is not available.</a:t>
            </a:r>
          </a:p>
          <a:p>
            <a:pPr lvl="3" algn="just"/>
            <a:endParaRPr lang="en-US" altLang="en-US" sz="2000" b="1" dirty="0" smtClean="0"/>
          </a:p>
          <a:p>
            <a:pPr lvl="2" algn="just"/>
            <a:endParaRPr lang="en-US" altLang="en-US" sz="22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757363"/>
            <a:ext cx="8020050" cy="4719637"/>
          </a:xfrm>
        </p:spPr>
        <p:txBody>
          <a:bodyPr rtlCol="0">
            <a:normAutofit/>
          </a:bodyPr>
          <a:lstStyle/>
          <a:p>
            <a:pPr marL="457200"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– Guidance for Auditing Programs not Included in this CS</a:t>
            </a:r>
          </a:p>
          <a:p>
            <a:pPr marL="855663"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Important:</a:t>
            </a:r>
          </a:p>
          <a:p>
            <a:pPr marL="1262063"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Auditors have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responsibility under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Generally Accepted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Government Auditing Standards (GAGAS) for other requirements when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specific information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comes to the auditors’ attention that provides evidence concerning the existence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of possible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noncompliance that could have a material indirect effect on a major program.</a:t>
            </a:r>
            <a:endParaRPr lang="en-US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371600" y="1757363"/>
            <a:ext cx="7334250" cy="4719637"/>
          </a:xfrm>
        </p:spPr>
        <p:txBody>
          <a:bodyPr/>
          <a:lstStyle/>
          <a:p>
            <a:pPr marL="1371600" lvl="3" indent="0" algn="just">
              <a:buFont typeface="Wingdings 3" panose="05040102010807070707" pitchFamily="18" charset="2"/>
              <a:buNone/>
            </a:pPr>
            <a:endParaRPr lang="en-US" altLang="en-US" sz="2000" b="1" dirty="0" smtClean="0"/>
          </a:p>
          <a:p>
            <a:pPr lvl="2" algn="just"/>
            <a:endParaRPr lang="en-US" altLang="en-US" sz="2200" b="1" dirty="0" smtClean="0"/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74136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Important Sections of the CS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074863"/>
            <a:ext cx="6591300" cy="1468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what should or should not be used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334250" cy="900112"/>
          </a:xfrm>
        </p:spPr>
        <p:txBody>
          <a:bodyPr/>
          <a:lstStyle/>
          <a:p>
            <a:r>
              <a:rPr lang="en-US" altLang="en-US" b="1" dirty="0" smtClean="0"/>
              <a:t>For what should or should not be used</a:t>
            </a:r>
            <a:endParaRPr lang="en-US" altLang="en-US" b="1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757363"/>
            <a:ext cx="7334250" cy="4719637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IT’S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NOT A CHECKLIST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IT’S NOT AN AUDIT PROGRAM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905000" y="3581400"/>
            <a:ext cx="2286000" cy="2457450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1"/>
            <a:endCxn id="6" idx="5"/>
          </p:cNvCxnSpPr>
          <p:nvPr/>
        </p:nvCxnSpPr>
        <p:spPr>
          <a:xfrm>
            <a:off x="2239963" y="3941763"/>
            <a:ext cx="1616075" cy="1736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620000" cy="900112"/>
          </a:xfrm>
        </p:spPr>
        <p:txBody>
          <a:bodyPr/>
          <a:lstStyle/>
          <a:p>
            <a:r>
              <a:rPr lang="en-US" altLang="en-US" sz="3200" b="1" dirty="0" smtClean="0"/>
              <a:t>What is the Compliance Supplement?</a:t>
            </a:r>
            <a:endParaRPr lang="en-US" altLang="en-US" sz="3200" b="1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410450" cy="3857625"/>
          </a:xfrm>
        </p:spPr>
        <p:txBody>
          <a:bodyPr rtlCol="0">
            <a:normAutofit/>
          </a:bodyPr>
          <a:lstStyle/>
          <a:p>
            <a:pPr lvl="1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Studies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single audit process performed by the Government Accountability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 (GAO),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President’s Council on Integrity and Efficiency, and the National State Auditors Association (NSAA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supported the need for a current compliance supplement.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757363"/>
            <a:ext cx="7715250" cy="4719637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IT’S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A GUIDE</a:t>
            </a:r>
          </a:p>
          <a:p>
            <a:pPr lvl="1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Provides information that helps in the identification of compliance requirements to be tested.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6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334250" cy="900112"/>
          </a:xfrm>
        </p:spPr>
        <p:txBody>
          <a:bodyPr/>
          <a:lstStyle/>
          <a:p>
            <a:r>
              <a:rPr lang="en-US" altLang="en-US" b="1" dirty="0" smtClean="0"/>
              <a:t>For what should or should not be used</a:t>
            </a:r>
            <a:endParaRPr lang="en-US" altLang="en-US" b="1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074863"/>
            <a:ext cx="6591300" cy="1887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FOR COMPLIANCE SUPPLEMENT 2015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New Information for CS 2015</a:t>
            </a:r>
            <a:endParaRPr lang="en-US" altLang="en-US" b="1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757363"/>
            <a:ext cx="7334250" cy="4719637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Davis 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Bacon Act – deleted from Part 2, 3 and 4. 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If a program retained this requirement for audit purposes, should be included in “Special Tests and Provisions” on Part 4.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Real Property Acquisition and Relocation Assistance – DELETE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Part 3 – NEW PART 3.2 – used by auditors required to use the Uniform Guidance.</a:t>
            </a: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757363"/>
            <a:ext cx="7334250" cy="4719637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Reporting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– FFATA requirements: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27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r>
              <a:rPr lang="en-US" altLang="en-US" b="1" dirty="0" smtClean="0"/>
              <a:t>New Information for CS 2015</a:t>
            </a:r>
            <a:endParaRPr lang="en-US" altLang="en-US" b="1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35480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600200" y="1757363"/>
            <a:ext cx="7105650" cy="4719637"/>
          </a:xfrm>
        </p:spPr>
        <p:txBody>
          <a:bodyPr/>
          <a:lstStyle/>
          <a:p>
            <a:pPr lvl="1" algn="just"/>
            <a:r>
              <a:rPr lang="en-US" altLang="en-US" sz="2800" b="1" dirty="0" smtClean="0"/>
              <a:t>Benefits</a:t>
            </a:r>
            <a:r>
              <a:rPr lang="en-US" altLang="en-US" sz="2800" b="1" dirty="0" smtClean="0"/>
              <a:t>:</a:t>
            </a:r>
          </a:p>
          <a:p>
            <a:pPr lvl="2" algn="just"/>
            <a:r>
              <a:rPr lang="en-US" altLang="en-US" sz="2400" b="1" i="1" dirty="0" smtClean="0"/>
              <a:t>Helps determine those direct and material compliance requirements applicable to federal awards.</a:t>
            </a:r>
          </a:p>
          <a:p>
            <a:pPr lvl="2" algn="just"/>
            <a:r>
              <a:rPr lang="en-US" altLang="en-US" sz="2400" b="1" i="1" dirty="0" smtClean="0"/>
              <a:t>Provides an overview of program requirements, objectives and procedures of federal awards.</a:t>
            </a:r>
          </a:p>
          <a:p>
            <a:pPr lvl="2" algn="just"/>
            <a:r>
              <a:rPr lang="en-US" altLang="en-US" sz="2400" b="1" i="1" dirty="0" smtClean="0"/>
              <a:t>Provides updates of changes in program regulations, objectives and procedures.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620000" cy="900112"/>
          </a:xfrm>
        </p:spPr>
        <p:txBody>
          <a:bodyPr/>
          <a:lstStyle/>
          <a:p>
            <a:r>
              <a:rPr lang="en-US" altLang="en-US" sz="3200" b="1" dirty="0" smtClean="0"/>
              <a:t>What is the Compliance Supplement?</a:t>
            </a:r>
            <a:endParaRPr lang="en-US" altLang="en-US" sz="32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600200" y="1757363"/>
            <a:ext cx="7105650" cy="4719637"/>
          </a:xfrm>
        </p:spPr>
        <p:txBody>
          <a:bodyPr/>
          <a:lstStyle/>
          <a:p>
            <a:pPr lvl="1" algn="just"/>
            <a:r>
              <a:rPr lang="en-US" altLang="en-US" sz="2800" b="1" dirty="0" smtClean="0"/>
              <a:t>Benefits</a:t>
            </a:r>
            <a:r>
              <a:rPr lang="en-US" altLang="en-US" sz="2800" b="1" dirty="0" smtClean="0"/>
              <a:t>:</a:t>
            </a:r>
          </a:p>
          <a:p>
            <a:pPr marL="1262063" lvl="2" indent="-347663" algn="just"/>
            <a:r>
              <a:rPr lang="en-US" altLang="en-US" sz="2400" b="1" i="1" dirty="0" smtClean="0"/>
              <a:t>For programs not included in the compliance supplement, provides guidance to determine applicable compliance requirements that are direct and material.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38663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620000" cy="900112"/>
          </a:xfrm>
        </p:spPr>
        <p:txBody>
          <a:bodyPr/>
          <a:lstStyle/>
          <a:p>
            <a:r>
              <a:rPr lang="en-US" altLang="en-US" sz="3200" b="1" dirty="0" smtClean="0"/>
              <a:t>What is the Compliance Supplement?</a:t>
            </a:r>
            <a:endParaRPr lang="en-US" altLang="en-US" sz="32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00" y="1757363"/>
            <a:ext cx="7105650" cy="1138237"/>
          </a:xfrm>
        </p:spPr>
        <p:txBody>
          <a:bodyPr rtlCol="0">
            <a:normAutofit/>
          </a:bodyPr>
          <a:lstStyle/>
          <a:p>
            <a:pPr marL="515938" lvl="1"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Applicability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Final OMB Grant Guidance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1405506"/>
              </p:ext>
            </p:extLst>
          </p:nvPr>
        </p:nvGraphicFramePr>
        <p:xfrm>
          <a:off x="1447800" y="26670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620000" cy="900112"/>
          </a:xfrm>
        </p:spPr>
        <p:txBody>
          <a:bodyPr/>
          <a:lstStyle/>
          <a:p>
            <a:r>
              <a:rPr lang="en-US" altLang="en-US" sz="3200" b="1" dirty="0" smtClean="0"/>
              <a:t>What is the Compliance Supplement?</a:t>
            </a:r>
            <a:endParaRPr lang="en-US" altLang="en-US" sz="32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95400" y="1757363"/>
            <a:ext cx="7410450" cy="4719637"/>
          </a:xfrm>
        </p:spPr>
        <p:txBody>
          <a:bodyPr/>
          <a:lstStyle/>
          <a:p>
            <a:pPr lvl="1"/>
            <a:r>
              <a:rPr lang="en-US" altLang="en-US" sz="2800" b="1" dirty="0" smtClean="0"/>
              <a:t>Actually </a:t>
            </a:r>
            <a:r>
              <a:rPr lang="en-US" altLang="en-US" sz="2800" b="1" dirty="0" smtClean="0"/>
              <a:t>is a separate document.</a:t>
            </a:r>
          </a:p>
          <a:p>
            <a:pPr lvl="1" algn="just"/>
            <a:r>
              <a:rPr lang="en-US" altLang="en-US" sz="2800" b="1" dirty="0" smtClean="0"/>
              <a:t>Under the Final OMB Grant Guidance, the Compliance Supplement is the Appendix XI to part 200</a:t>
            </a:r>
            <a:r>
              <a:rPr lang="en-US" altLang="en-US" sz="2800" b="1" dirty="0" smtClean="0"/>
              <a:t>.</a:t>
            </a:r>
          </a:p>
          <a:p>
            <a:pPr lvl="1" algn="just"/>
            <a:r>
              <a:rPr lang="en-US" altLang="en-US" sz="2800" b="1" dirty="0" smtClean="0"/>
              <a:t>Will continue to be updated annually.</a:t>
            </a:r>
            <a:endParaRPr lang="en-US" altLang="en-US" sz="28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623888"/>
            <a:ext cx="7620000" cy="900112"/>
          </a:xfrm>
        </p:spPr>
        <p:txBody>
          <a:bodyPr/>
          <a:lstStyle/>
          <a:p>
            <a:r>
              <a:rPr lang="en-US" altLang="en-US" sz="3200" b="1" dirty="0" smtClean="0"/>
              <a:t>What is the Compliance Supplement?</a:t>
            </a:r>
            <a:endParaRPr lang="en-US" altLang="en-US" sz="32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CDAF73C7C1340A4B7D061CDAC7354" ma:contentTypeVersion="1" ma:contentTypeDescription="Create a new document." ma:contentTypeScope="" ma:versionID="bd4681064f49fb023c4dd956bdcbf89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45cc7f5e314b979c5632df14ec87cd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006B67-94C7-4268-9876-8E123319D652}"/>
</file>

<file path=customXml/itemProps2.xml><?xml version="1.0" encoding="utf-8"?>
<ds:datastoreItem xmlns:ds="http://schemas.openxmlformats.org/officeDocument/2006/customXml" ds:itemID="{447D23B8-BF0F-47FA-8AB2-915B8D67CB27}"/>
</file>

<file path=customXml/itemProps3.xml><?xml version="1.0" encoding="utf-8"?>
<ds:datastoreItem xmlns:ds="http://schemas.openxmlformats.org/officeDocument/2006/customXml" ds:itemID="{C4AD2D4D-58BF-40C6-80FC-B6479BF1697E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359</TotalTime>
  <Words>1036</Words>
  <Application>Microsoft Office PowerPoint</Application>
  <PresentationFormat>On-screen Show (4:3)</PresentationFormat>
  <Paragraphs>108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Century Gothic</vt:lpstr>
      <vt:lpstr>Arial</vt:lpstr>
      <vt:lpstr>Wingdings 3</vt:lpstr>
      <vt:lpstr>Calibri</vt:lpstr>
      <vt:lpstr>Wisp</vt:lpstr>
      <vt:lpstr>PowerPoint Presentation</vt:lpstr>
      <vt:lpstr>Compliance Supplement</vt:lpstr>
      <vt:lpstr>What is the Compliance Supplement?</vt:lpstr>
      <vt:lpstr>What is the Compliance Supplement?</vt:lpstr>
      <vt:lpstr>What is the Compliance Supplement?</vt:lpstr>
      <vt:lpstr>What is the Compliance Supplement?</vt:lpstr>
      <vt:lpstr>What is the Compliance Supplement?</vt:lpstr>
      <vt:lpstr>What is the Compliance Supplement?</vt:lpstr>
      <vt:lpstr>What is the Compliance Supplement?</vt:lpstr>
      <vt:lpstr>Important Sections of the Compliance Supplement</vt:lpstr>
      <vt:lpstr>Important Sections of the CS</vt:lpstr>
      <vt:lpstr>Important Sections of the CS</vt:lpstr>
      <vt:lpstr>PowerPoint Presentation</vt:lpstr>
      <vt:lpstr>Important Sections of the CS</vt:lpstr>
      <vt:lpstr>Important Sections of the CS</vt:lpstr>
      <vt:lpstr>PowerPoint Presentation</vt:lpstr>
      <vt:lpstr>PowerPoint Presentation</vt:lpstr>
      <vt:lpstr>PowerPoint Presentation</vt:lpstr>
      <vt:lpstr>Important Sections of the CS</vt:lpstr>
      <vt:lpstr>Important Sections of the CS</vt:lpstr>
      <vt:lpstr>Important Sections of the CS</vt:lpstr>
      <vt:lpstr>Important Sections of the 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Sections of the 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Sections of the CS</vt:lpstr>
      <vt:lpstr>Important Sections of the CS</vt:lpstr>
      <vt:lpstr>PowerPoint Presentation</vt:lpstr>
      <vt:lpstr>PowerPoint Presentation</vt:lpstr>
      <vt:lpstr>PowerPoint Presentation</vt:lpstr>
      <vt:lpstr>Important Sections of the CS</vt:lpstr>
      <vt:lpstr>Important Sections of the CS</vt:lpstr>
      <vt:lpstr>Important Sections of the CS</vt:lpstr>
      <vt:lpstr>For what should or should not be used</vt:lpstr>
      <vt:lpstr>For what should or should not be used</vt:lpstr>
      <vt:lpstr>For what should or should not be used</vt:lpstr>
      <vt:lpstr>NEW INFORMATION FOR COMPLIANCE SUPPLEMENT 2015</vt:lpstr>
      <vt:lpstr>New Information for CS 2015</vt:lpstr>
      <vt:lpstr>New Information for CS 2015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Compliance Supplement</dc:title>
  <dc:creator>Soane Diaz</dc:creator>
  <cp:keywords/>
  <cp:lastModifiedBy>Soane Diaz</cp:lastModifiedBy>
  <cp:revision>30</cp:revision>
  <dcterms:created xsi:type="dcterms:W3CDTF">2015-01-29T13:29:17Z</dcterms:created>
  <dcterms:modified xsi:type="dcterms:W3CDTF">2015-01-29T20:28:11Z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TC019192489991</vt:lpwstr>
  </property>
  <property fmtid="{D5CDD505-2E9C-101B-9397-08002B2CF9AE}" pid="3" name="ContentTypeId">
    <vt:lpwstr>0x010100DDECDAF73C7C1340A4B7D061CDAC7354</vt:lpwstr>
  </property>
  <property fmtid="{D5CDD505-2E9C-101B-9397-08002B2CF9AE}" pid="4" name="Order">
    <vt:r8>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